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Dosis"/>
      <p:regular r:id="rId22"/>
      <p:bold r:id="rId23"/>
    </p:embeddedFon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gE6+Zo6tjGNkgCgHs2T2cliusR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0AD918-9DF5-423E-8E1C-DBC5B18DF3F7}">
  <a:tblStyle styleId="{780AD918-9DF5-423E-8E1C-DBC5B18DF3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Dosis-regular.fntdata"/><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font" Target="fonts/Dosi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customschemas.google.com/relationships/presentationmetadata" Target="meta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f82d40dc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cf82d40dc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2f15ffc1b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122f15ffc1b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2f15ffc1b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122f15ffc1b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2f15ffc1b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22f15ffc1b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2f15ffc1b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g122f15ffc1b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2f15ffc1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g122f15ffc1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2f15ffc1b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22f15ffc1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f82d40dce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cf82d40dc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f82d40dc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cf82d40dc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2f15ffc1b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22f15ffc1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26.png"/><Relationship Id="rId6"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67" y="2355324"/>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Kredit Yuk</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3402016"/>
            <a:ext cx="3064500" cy="18864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a:t>
            </a:r>
            <a:endParaRPr b="0"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picture containing drawing&#10;&#10;Description automatically generated" id="152" name="Google Shape;152;gcf82d40dce_0_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53" name="Google Shape;153;gcf82d40dce_0_4"/>
          <p:cNvSpPr txBox="1"/>
          <p:nvPr/>
        </p:nvSpPr>
        <p:spPr>
          <a:xfrm>
            <a:off x="1041720" y="34266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a:t>
            </a:r>
            <a:endParaRPr b="1" i="0" sz="3200" u="none" cap="none" strike="noStrike">
              <a:solidFill>
                <a:srgbClr val="0198A3"/>
              </a:solidFill>
              <a:latin typeface="Montserrat"/>
              <a:ea typeface="Montserrat"/>
              <a:cs typeface="Montserrat"/>
              <a:sym typeface="Montserrat"/>
            </a:endParaRPr>
          </a:p>
        </p:txBody>
      </p:sp>
      <p:sp>
        <p:nvSpPr>
          <p:cNvPr id="154" name="Google Shape;154;gcf82d40dce_0_4"/>
          <p:cNvSpPr txBox="1"/>
          <p:nvPr/>
        </p:nvSpPr>
        <p:spPr>
          <a:xfrm>
            <a:off x="1165125" y="100287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lang="en-US" sz="2000">
                <a:solidFill>
                  <a:schemeClr val="dk1"/>
                </a:solidFill>
                <a:latin typeface="Dosis"/>
                <a:ea typeface="Dosis"/>
                <a:cs typeface="Dosis"/>
                <a:sym typeface="Dosis"/>
              </a:rPr>
              <a:t>DATA IMBALANCE</a:t>
            </a:r>
            <a:endParaRPr/>
          </a:p>
        </p:txBody>
      </p:sp>
      <p:sp>
        <p:nvSpPr>
          <p:cNvPr id="155" name="Google Shape;155;gcf82d40dce_0_4"/>
          <p:cNvSpPr txBox="1"/>
          <p:nvPr/>
        </p:nvSpPr>
        <p:spPr>
          <a:xfrm>
            <a:off x="1165125" y="1737375"/>
            <a:ext cx="1028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Untuk mengatasi data imbalance, kami melakukan teknik SMOTE pada feature kategorikal. Ini bertujuan agar model tidak ‘diskriminatif’ dalam menentukan hasil prediksi nantinya.</a:t>
            </a:r>
            <a:endParaRPr b="0" i="0" sz="2000" u="none" cap="none" strike="noStrike">
              <a:solidFill>
                <a:schemeClr val="dk1"/>
              </a:solidFill>
              <a:latin typeface="Dosis"/>
              <a:ea typeface="Dosis"/>
              <a:cs typeface="Dosis"/>
              <a:sym typeface="Dosis"/>
            </a:endParaRPr>
          </a:p>
        </p:txBody>
      </p:sp>
      <p:pic>
        <p:nvPicPr>
          <p:cNvPr id="156" name="Google Shape;156;gcf82d40dce_0_4"/>
          <p:cNvPicPr preferRelativeResize="0"/>
          <p:nvPr/>
        </p:nvPicPr>
        <p:blipFill>
          <a:blip r:embed="rId4">
            <a:alphaModFix/>
          </a:blip>
          <a:stretch>
            <a:fillRect/>
          </a:stretch>
        </p:blipFill>
        <p:spPr>
          <a:xfrm>
            <a:off x="1165125" y="3058800"/>
            <a:ext cx="9698350" cy="16081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A picture containing drawing&#10;&#10;Description automatically generated" id="161" name="Google Shape;161;p5"/>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162" name="Google Shape;162;p5"/>
          <p:cNvSpPr txBox="1"/>
          <p:nvPr/>
        </p:nvSpPr>
        <p:spPr>
          <a:xfrm>
            <a:off x="1041720" y="1811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Modelling Experiments</a:t>
            </a:r>
            <a:endParaRPr b="1" i="0" sz="3200" u="none" cap="none" strike="noStrike">
              <a:solidFill>
                <a:srgbClr val="0198A3"/>
              </a:solidFill>
              <a:latin typeface="Montserrat"/>
              <a:ea typeface="Montserrat"/>
              <a:cs typeface="Montserrat"/>
              <a:sym typeface="Montserrat"/>
            </a:endParaRPr>
          </a:p>
        </p:txBody>
      </p:sp>
      <p:pic>
        <p:nvPicPr>
          <p:cNvPr id="163" name="Google Shape;163;p5"/>
          <p:cNvPicPr preferRelativeResize="0"/>
          <p:nvPr/>
        </p:nvPicPr>
        <p:blipFill>
          <a:blip r:embed="rId4">
            <a:alphaModFix/>
          </a:blip>
          <a:stretch>
            <a:fillRect/>
          </a:stretch>
        </p:blipFill>
        <p:spPr>
          <a:xfrm>
            <a:off x="1165125" y="1405700"/>
            <a:ext cx="9778176" cy="2258800"/>
          </a:xfrm>
          <a:prstGeom prst="rect">
            <a:avLst/>
          </a:prstGeom>
          <a:noFill/>
          <a:ln>
            <a:noFill/>
          </a:ln>
        </p:spPr>
      </p:pic>
      <p:sp>
        <p:nvSpPr>
          <p:cNvPr id="164" name="Google Shape;164;p5"/>
          <p:cNvSpPr txBox="1"/>
          <p:nvPr/>
        </p:nvSpPr>
        <p:spPr>
          <a:xfrm>
            <a:off x="1165125" y="4075475"/>
            <a:ext cx="1028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Kami mencoba 5 algoritma yaitu, Logistic Regression, Decision Tree, Random Forest, XGBoost dan CatBoost.</a:t>
            </a:r>
            <a:endParaRPr sz="20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t/>
            </a:r>
            <a:endParaRPr sz="20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Pada percobaan ini CatBoost memiliki nilai evaluasi tertinggi dengan Precission dan AUC di 0.91 dan 0.96. Dengan angka ini kami mengambil model CatBoost untuk mendeteksi nasabah yang berkemungkinan gagal bayar.</a:t>
            </a:r>
            <a:endParaRPr sz="20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A picture containing drawing&#10;&#10;Description automatically generated" id="169" name="Google Shape;169;g122f15ffc1b_0_5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70" name="Google Shape;170;g122f15ffc1b_0_59"/>
          <p:cNvSpPr txBox="1"/>
          <p:nvPr/>
        </p:nvSpPr>
        <p:spPr>
          <a:xfrm>
            <a:off x="1041720" y="1811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Modelling Experiments</a:t>
            </a:r>
            <a:endParaRPr b="1" i="0" sz="3200" u="none" cap="none" strike="noStrike">
              <a:solidFill>
                <a:srgbClr val="0198A3"/>
              </a:solidFill>
              <a:latin typeface="Montserrat"/>
              <a:ea typeface="Montserrat"/>
              <a:cs typeface="Montserrat"/>
              <a:sym typeface="Montserrat"/>
            </a:endParaRPr>
          </a:p>
        </p:txBody>
      </p:sp>
      <p:sp>
        <p:nvSpPr>
          <p:cNvPr id="171" name="Google Shape;171;g122f15ffc1b_0_59"/>
          <p:cNvSpPr txBox="1"/>
          <p:nvPr/>
        </p:nvSpPr>
        <p:spPr>
          <a:xfrm>
            <a:off x="1165125" y="2379400"/>
            <a:ext cx="43950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Dikarenakan goal kami yaitu mendeteksi nasabah yang berkemungkinan gagal bayar, maka kami menekan kan di Precission. </a:t>
            </a:r>
            <a:endParaRPr sz="20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t/>
            </a:r>
            <a:endParaRPr sz="2000">
              <a:solidFill>
                <a:schemeClr val="dk1"/>
              </a:solidFill>
              <a:latin typeface="Dosis"/>
              <a:ea typeface="Dosis"/>
              <a:cs typeface="Dosis"/>
              <a:sym typeface="Dosis"/>
            </a:endParaRPr>
          </a:p>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Dimana False Positive ditekan agar menghindari kerugian gagal bayar dari nasabah yang False Positive.</a:t>
            </a:r>
            <a:endParaRPr sz="2000">
              <a:solidFill>
                <a:schemeClr val="dk1"/>
              </a:solidFill>
              <a:latin typeface="Dosis"/>
              <a:ea typeface="Dosis"/>
              <a:cs typeface="Dosis"/>
              <a:sym typeface="Dosis"/>
            </a:endParaRPr>
          </a:p>
        </p:txBody>
      </p:sp>
      <p:pic>
        <p:nvPicPr>
          <p:cNvPr id="172" name="Google Shape;172;g122f15ffc1b_0_59"/>
          <p:cNvPicPr preferRelativeResize="0"/>
          <p:nvPr/>
        </p:nvPicPr>
        <p:blipFill>
          <a:blip r:embed="rId4">
            <a:alphaModFix/>
          </a:blip>
          <a:stretch>
            <a:fillRect/>
          </a:stretch>
        </p:blipFill>
        <p:spPr>
          <a:xfrm>
            <a:off x="6105853" y="1766750"/>
            <a:ext cx="5491374" cy="3985125"/>
          </a:xfrm>
          <a:prstGeom prst="rect">
            <a:avLst/>
          </a:prstGeom>
          <a:noFill/>
          <a:ln>
            <a:noFill/>
          </a:ln>
        </p:spPr>
      </p:pic>
      <p:sp>
        <p:nvSpPr>
          <p:cNvPr id="173" name="Google Shape;173;g122f15ffc1b_0_59"/>
          <p:cNvSpPr txBox="1"/>
          <p:nvPr/>
        </p:nvSpPr>
        <p:spPr>
          <a:xfrm>
            <a:off x="1165125" y="77427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lang="en-US" sz="2000">
                <a:solidFill>
                  <a:schemeClr val="dk1"/>
                </a:solidFill>
                <a:latin typeface="Dosis"/>
                <a:ea typeface="Dosis"/>
                <a:cs typeface="Dosis"/>
                <a:sym typeface="Dosis"/>
              </a:rPr>
              <a:t>CONFUSION MATRIX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 picture containing drawing&#10;&#10;Description automatically generated" id="178" name="Google Shape;178;p6"/>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179" name="Google Shape;179;p6"/>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Executive Summary &amp; Recommendation</a:t>
            </a:r>
            <a:endParaRPr b="1" i="0" sz="3200" u="none" cap="none" strike="noStrike">
              <a:solidFill>
                <a:srgbClr val="0198A3"/>
              </a:solidFill>
              <a:latin typeface="Montserrat"/>
              <a:ea typeface="Montserrat"/>
              <a:cs typeface="Montserrat"/>
              <a:sym typeface="Montserrat"/>
            </a:endParaRPr>
          </a:p>
        </p:txBody>
      </p:sp>
      <p:pic>
        <p:nvPicPr>
          <p:cNvPr id="180" name="Google Shape;180;p6"/>
          <p:cNvPicPr preferRelativeResize="0"/>
          <p:nvPr/>
        </p:nvPicPr>
        <p:blipFill>
          <a:blip r:embed="rId4">
            <a:alphaModFix/>
          </a:blip>
          <a:stretch>
            <a:fillRect/>
          </a:stretch>
        </p:blipFill>
        <p:spPr>
          <a:xfrm>
            <a:off x="1041725" y="1955550"/>
            <a:ext cx="10452525" cy="3742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A picture containing drawing&#10;&#10;Description automatically generated" id="185" name="Google Shape;185;g122f15ffc1b_0_6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86" name="Google Shape;186;g122f15ffc1b_0_69"/>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Executive Summary &amp; Recommendation</a:t>
            </a:r>
            <a:endParaRPr b="1" i="0" sz="3200" u="none" cap="none" strike="noStrike">
              <a:solidFill>
                <a:srgbClr val="0198A3"/>
              </a:solidFill>
              <a:latin typeface="Montserrat"/>
              <a:ea typeface="Montserrat"/>
              <a:cs typeface="Montserrat"/>
              <a:sym typeface="Montserrat"/>
            </a:endParaRPr>
          </a:p>
        </p:txBody>
      </p:sp>
      <p:sp>
        <p:nvSpPr>
          <p:cNvPr id="187" name="Google Shape;187;g122f15ffc1b_0_69"/>
          <p:cNvSpPr txBox="1"/>
          <p:nvPr/>
        </p:nvSpPr>
        <p:spPr>
          <a:xfrm>
            <a:off x="1165075" y="2276150"/>
            <a:ext cx="9698400" cy="1001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Char char="●"/>
            </a:pPr>
            <a:r>
              <a:rPr lang="en-US" sz="2000">
                <a:solidFill>
                  <a:schemeClr val="dk1"/>
                </a:solidFill>
              </a:rPr>
              <a:t>Dari analisa feature importance dan EDA, dapat disimpulakan bahwa lokasi merupakan faktor yang menjadi risk flag pada debitur. Bank dapat membuat </a:t>
            </a:r>
            <a:r>
              <a:rPr b="1" lang="en-US" sz="2000">
                <a:solidFill>
                  <a:schemeClr val="dk1"/>
                </a:solidFill>
              </a:rPr>
              <a:t>produk khusus</a:t>
            </a:r>
            <a:r>
              <a:rPr lang="en-US" sz="2000">
                <a:solidFill>
                  <a:schemeClr val="dk1"/>
                </a:solidFill>
              </a:rPr>
              <a:t> yang disegmentasikan berdasarkan lokasi debitur (cth : limit rendan dan </a:t>
            </a:r>
            <a:r>
              <a:rPr i="1" lang="en-US" sz="2000">
                <a:solidFill>
                  <a:schemeClr val="dk1"/>
                </a:solidFill>
              </a:rPr>
              <a:t>payback</a:t>
            </a:r>
            <a:r>
              <a:rPr lang="en-US" sz="2000">
                <a:solidFill>
                  <a:schemeClr val="dk1"/>
                </a:solidFill>
              </a:rPr>
              <a:t> fleksibel untuk debitur yang berlokasi di kota-kota besar)</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Memberikan diskon pembayaran atau bonus limit untuk debitur yang membayar tepat waktu (</a:t>
            </a:r>
            <a:r>
              <a:rPr b="1" lang="en-US" sz="2000">
                <a:solidFill>
                  <a:schemeClr val="dk1"/>
                </a:solidFill>
              </a:rPr>
              <a:t>reward system</a:t>
            </a:r>
            <a:r>
              <a:rPr lang="en-US"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Memberlakukan </a:t>
            </a:r>
            <a:r>
              <a:rPr b="1" lang="en-US" sz="2000">
                <a:solidFill>
                  <a:schemeClr val="dk1"/>
                </a:solidFill>
              </a:rPr>
              <a:t>sistem deposit</a:t>
            </a:r>
            <a:r>
              <a:rPr lang="en-US" sz="2000">
                <a:solidFill>
                  <a:schemeClr val="dk1"/>
                </a:solidFill>
              </a:rPr>
              <a:t> untuk pinjaman dengan nilai 10% dari pendapatan debitur.</a:t>
            </a:r>
            <a:endParaRPr sz="2000">
              <a:solidFill>
                <a:schemeClr val="dk1"/>
              </a:solidFill>
            </a:endParaRPr>
          </a:p>
          <a:p>
            <a:pPr indent="0" lvl="0" marL="0" rtl="0" algn="l">
              <a:lnSpc>
                <a:spcPct val="115000"/>
              </a:lnSpc>
              <a:spcBef>
                <a:spcPts val="1200"/>
              </a:spcBef>
              <a:spcAft>
                <a:spcPts val="1200"/>
              </a:spcAft>
              <a:buNone/>
            </a:pPr>
            <a:r>
              <a:t/>
            </a:r>
            <a:endParaRPr sz="20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A picture containing drawing&#10;&#10;Description automatically generated" id="192" name="Google Shape;192;g122f15ffc1b_0_7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93" name="Google Shape;193;g122f15ffc1b_0_78"/>
          <p:cNvSpPr txBox="1"/>
          <p:nvPr/>
        </p:nvSpPr>
        <p:spPr>
          <a:xfrm>
            <a:off x="1041720" y="696642"/>
            <a:ext cx="10370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Executive Summary &amp; Recommendation</a:t>
            </a:r>
            <a:endParaRPr b="1" i="0" sz="3200" u="none" cap="none" strike="noStrike">
              <a:solidFill>
                <a:srgbClr val="0198A3"/>
              </a:solidFill>
              <a:latin typeface="Montserrat"/>
              <a:ea typeface="Montserrat"/>
              <a:cs typeface="Montserrat"/>
              <a:sym typeface="Montserrat"/>
            </a:endParaRPr>
          </a:p>
        </p:txBody>
      </p:sp>
      <p:sp>
        <p:nvSpPr>
          <p:cNvPr id="194" name="Google Shape;194;g122f15ffc1b_0_78"/>
          <p:cNvSpPr txBox="1"/>
          <p:nvPr/>
        </p:nvSpPr>
        <p:spPr>
          <a:xfrm>
            <a:off x="1165075" y="1892700"/>
            <a:ext cx="9698400" cy="10011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Mengidentifikasi dari awal</a:t>
            </a:r>
            <a:r>
              <a:rPr lang="en-US" sz="2000">
                <a:solidFill>
                  <a:schemeClr val="dk1"/>
                </a:solidFill>
              </a:rPr>
              <a:t> debitur-debitur yang mempunyai </a:t>
            </a:r>
            <a:r>
              <a:rPr i="1" lang="en-US" sz="2000">
                <a:solidFill>
                  <a:schemeClr val="dk1"/>
                </a:solidFill>
              </a:rPr>
              <a:t>risk flag </a:t>
            </a:r>
            <a:r>
              <a:rPr lang="en-US" sz="2000">
                <a:solidFill>
                  <a:schemeClr val="dk1"/>
                </a:solidFill>
              </a:rPr>
              <a:t>yang signifikan (berdasarkan feature importance : pendapatan, umur dan lokasi) , agar dapat diarahkan untuk mengambil produk pinjaman khusus.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Selalu </a:t>
            </a:r>
            <a:r>
              <a:rPr b="1" i="1" lang="en-US" sz="2000">
                <a:solidFill>
                  <a:schemeClr val="dk1"/>
                </a:solidFill>
              </a:rPr>
              <a:t>stay in touch</a:t>
            </a:r>
            <a:r>
              <a:rPr lang="en-US" sz="2000">
                <a:solidFill>
                  <a:schemeClr val="dk1"/>
                </a:solidFill>
              </a:rPr>
              <a:t> dengan debitur yang telah mengambil pinjaman dengan memberikan info promosi dan </a:t>
            </a:r>
            <a:r>
              <a:rPr i="1" lang="en-US" sz="2000">
                <a:solidFill>
                  <a:schemeClr val="dk1"/>
                </a:solidFill>
              </a:rPr>
              <a:t>reward</a:t>
            </a:r>
            <a:r>
              <a:rPr lang="en-US" sz="2000">
                <a:solidFill>
                  <a:schemeClr val="dk1"/>
                </a:solidFill>
              </a:rPr>
              <a:t> pada produk pinjaman yang telah mereka ambil.</a:t>
            </a:r>
            <a:endParaRPr sz="20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A picture containing drawing&#10;&#10;Description automatically generated" id="199" name="Google Shape;199;p7"/>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200" name="Google Shape;200;p7"/>
          <p:cNvSpPr txBox="1"/>
          <p:nvPr/>
        </p:nvSpPr>
        <p:spPr>
          <a:xfrm>
            <a:off x="1041720" y="4296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Pembagian Tugas</a:t>
            </a:r>
            <a:endParaRPr b="1" i="0" sz="3200" u="none" cap="none" strike="noStrike">
              <a:solidFill>
                <a:srgbClr val="0198A3"/>
              </a:solidFill>
              <a:latin typeface="Montserrat"/>
              <a:ea typeface="Montserrat"/>
              <a:cs typeface="Montserrat"/>
              <a:sym typeface="Montserrat"/>
            </a:endParaRPr>
          </a:p>
        </p:txBody>
      </p:sp>
      <p:graphicFrame>
        <p:nvGraphicFramePr>
          <p:cNvPr id="201" name="Google Shape;201;p7"/>
          <p:cNvGraphicFramePr/>
          <p:nvPr/>
        </p:nvGraphicFramePr>
        <p:xfrm>
          <a:off x="1218638" y="945145"/>
          <a:ext cx="3000000" cy="3000000"/>
        </p:xfrm>
        <a:graphic>
          <a:graphicData uri="http://schemas.openxmlformats.org/drawingml/2006/table">
            <a:tbl>
              <a:tblPr>
                <a:noFill/>
                <a:tableStyleId>{780AD918-9DF5-423E-8E1C-DBC5B18DF3F7}</a:tableStyleId>
              </a:tblPr>
              <a:tblGrid>
                <a:gridCol w="2093050"/>
                <a:gridCol w="2093050"/>
                <a:gridCol w="2093050"/>
                <a:gridCol w="2093050"/>
                <a:gridCol w="2093050"/>
              </a:tblGrid>
              <a:tr h="311725">
                <a:tc>
                  <a:txBody>
                    <a:bodyPr/>
                    <a:lstStyle/>
                    <a:p>
                      <a:pPr indent="0" lvl="0" marL="0" rtl="0" algn="ctr">
                        <a:spcBef>
                          <a:spcPts val="0"/>
                        </a:spcBef>
                        <a:spcAft>
                          <a:spcPts val="0"/>
                        </a:spcAft>
                        <a:buNone/>
                      </a:pPr>
                      <a:r>
                        <a:rPr b="1" lang="en-US"/>
                        <a:t>Nama</a:t>
                      </a:r>
                      <a:endParaRPr b="1"/>
                    </a:p>
                  </a:txBody>
                  <a:tcPr marT="91425" marB="91425" marR="91425" marL="91425"/>
                </a:tc>
                <a:tc>
                  <a:txBody>
                    <a:bodyPr/>
                    <a:lstStyle/>
                    <a:p>
                      <a:pPr indent="0" lvl="0" marL="0" rtl="0" algn="ctr">
                        <a:spcBef>
                          <a:spcPts val="0"/>
                        </a:spcBef>
                        <a:spcAft>
                          <a:spcPts val="0"/>
                        </a:spcAft>
                        <a:buNone/>
                      </a:pPr>
                      <a:r>
                        <a:rPr b="1" lang="en-US"/>
                        <a:t>Source Code</a:t>
                      </a:r>
                      <a:endParaRPr b="1"/>
                    </a:p>
                  </a:txBody>
                  <a:tcPr marT="91425" marB="91425" marR="91425" marL="91425"/>
                </a:tc>
                <a:tc>
                  <a:txBody>
                    <a:bodyPr/>
                    <a:lstStyle/>
                    <a:p>
                      <a:pPr indent="0" lvl="0" marL="0" rtl="0" algn="ctr">
                        <a:spcBef>
                          <a:spcPts val="0"/>
                        </a:spcBef>
                        <a:spcAft>
                          <a:spcPts val="0"/>
                        </a:spcAft>
                        <a:buNone/>
                      </a:pPr>
                      <a:r>
                        <a:rPr b="1" lang="en-US"/>
                        <a:t>Laporan</a:t>
                      </a:r>
                      <a:endParaRPr b="1"/>
                    </a:p>
                  </a:txBody>
                  <a:tcPr marT="91425" marB="91425" marR="91425" marL="91425"/>
                </a:tc>
                <a:tc>
                  <a:txBody>
                    <a:bodyPr/>
                    <a:lstStyle/>
                    <a:p>
                      <a:pPr indent="0" lvl="0" marL="0" rtl="0" algn="ctr">
                        <a:spcBef>
                          <a:spcPts val="0"/>
                        </a:spcBef>
                        <a:spcAft>
                          <a:spcPts val="0"/>
                        </a:spcAft>
                        <a:buNone/>
                      </a:pPr>
                      <a:r>
                        <a:rPr b="1" lang="en-US"/>
                        <a:t>Pembuatan Slide</a:t>
                      </a:r>
                      <a:endParaRPr b="1"/>
                    </a:p>
                  </a:txBody>
                  <a:tcPr marT="91425" marB="91425" marR="91425" marL="91425"/>
                </a:tc>
                <a:tc>
                  <a:txBody>
                    <a:bodyPr/>
                    <a:lstStyle/>
                    <a:p>
                      <a:pPr indent="0" lvl="0" marL="0" rtl="0" algn="ctr">
                        <a:spcBef>
                          <a:spcPts val="0"/>
                        </a:spcBef>
                        <a:spcAft>
                          <a:spcPts val="0"/>
                        </a:spcAft>
                        <a:buNone/>
                      </a:pPr>
                      <a:r>
                        <a:rPr b="1" lang="en-US"/>
                        <a:t>Presentasi</a:t>
                      </a:r>
                      <a:endParaRPr b="1"/>
                    </a:p>
                  </a:txBody>
                  <a:tcPr marT="91425" marB="91425" marR="91425" marL="91425"/>
                </a:tc>
              </a:tr>
              <a:tr h="311725">
                <a:tc>
                  <a:txBody>
                    <a:bodyPr/>
                    <a:lstStyle/>
                    <a:p>
                      <a:pPr indent="0" lvl="0" marL="0" rtl="0" algn="l">
                        <a:spcBef>
                          <a:spcPts val="0"/>
                        </a:spcBef>
                        <a:spcAft>
                          <a:spcPts val="0"/>
                        </a:spcAft>
                        <a:buNone/>
                      </a:pPr>
                      <a:r>
                        <a:rPr lang="en-US"/>
                        <a:t>Mochammad Aulia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11725">
                <a:tc>
                  <a:txBody>
                    <a:bodyPr/>
                    <a:lstStyle/>
                    <a:p>
                      <a:pPr indent="0" lvl="0" marL="0" rtl="0" algn="l">
                        <a:spcBef>
                          <a:spcPts val="0"/>
                        </a:spcBef>
                        <a:spcAft>
                          <a:spcPts val="0"/>
                        </a:spcAft>
                        <a:buNone/>
                      </a:pPr>
                      <a:r>
                        <a:rPr lang="en-US"/>
                        <a:t>Fadillah Akbar</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Data pre-processing</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en-US"/>
                        <a:t>Data pre-processing</a:t>
                      </a:r>
                      <a:endParaRPr/>
                    </a:p>
                  </a:txBody>
                  <a:tcPr marT="91425" marB="91425" marR="91425" marL="91425"/>
                </a:tc>
              </a:tr>
              <a:tr h="647425">
                <a:tc>
                  <a:txBody>
                    <a:bodyPr/>
                    <a:lstStyle/>
                    <a:p>
                      <a:pPr indent="0" lvl="0" marL="0" rtl="0" algn="l">
                        <a:spcBef>
                          <a:spcPts val="0"/>
                        </a:spcBef>
                        <a:spcAft>
                          <a:spcPts val="0"/>
                        </a:spcAft>
                        <a:buNone/>
                      </a:pPr>
                      <a:r>
                        <a:rPr lang="en-US"/>
                        <a:t>Haikal Zamzami</a:t>
                      </a:r>
                      <a:endParaRPr/>
                    </a:p>
                  </a:txBody>
                  <a:tcPr marT="91425" marB="91425" marR="91425" marL="91425"/>
                </a:tc>
                <a:tc>
                  <a:txBody>
                    <a:bodyPr/>
                    <a:lstStyle/>
                    <a:p>
                      <a:pPr indent="0" lvl="0" marL="0" rtl="0" algn="ctr">
                        <a:spcBef>
                          <a:spcPts val="0"/>
                        </a:spcBef>
                        <a:spcAft>
                          <a:spcPts val="0"/>
                        </a:spcAft>
                        <a:buNone/>
                      </a:pPr>
                      <a:r>
                        <a:rPr lang="en-US">
                          <a:solidFill>
                            <a:srgbClr val="000000"/>
                          </a:solidFill>
                        </a:rPr>
                        <a:t>Data pre-processing, </a:t>
                      </a:r>
                      <a:r>
                        <a:rPr lang="en-US"/>
                        <a:t>Modelling &amp; Machine Learning</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en-US"/>
                        <a:t>Machine learning, Modelling &amp; Evaluation</a:t>
                      </a:r>
                      <a:endParaRPr/>
                    </a:p>
                  </a:txBody>
                  <a:tcPr marT="91425" marB="91425" marR="91425" marL="91425"/>
                </a:tc>
              </a:tr>
              <a:tr h="647425">
                <a:tc>
                  <a:txBody>
                    <a:bodyPr/>
                    <a:lstStyle/>
                    <a:p>
                      <a:pPr indent="0" lvl="0" marL="0" rtl="0" algn="l">
                        <a:spcBef>
                          <a:spcPts val="0"/>
                        </a:spcBef>
                        <a:spcAft>
                          <a:spcPts val="0"/>
                        </a:spcAft>
                        <a:buNone/>
                      </a:pPr>
                      <a:r>
                        <a:rPr lang="en-US"/>
                        <a:t>Nabilah Nurul Fikri</a:t>
                      </a:r>
                      <a:endParaRPr/>
                    </a:p>
                  </a:txBody>
                  <a:tcPr marT="91425" marB="91425" marR="91425" marL="91425"/>
                </a:tc>
                <a:tc>
                  <a:txBody>
                    <a:bodyPr/>
                    <a:lstStyle/>
                    <a:p>
                      <a:pPr indent="0" lvl="0" marL="0" rtl="0" algn="ctr">
                        <a:spcBef>
                          <a:spcPts val="0"/>
                        </a:spcBef>
                        <a:spcAft>
                          <a:spcPts val="0"/>
                        </a:spcAft>
                        <a:buNone/>
                      </a:pPr>
                      <a:r>
                        <a:rPr lang="en-US"/>
                        <a:t>EDA, </a:t>
                      </a:r>
                      <a:r>
                        <a:rPr lang="en-US">
                          <a:solidFill>
                            <a:srgbClr val="000000"/>
                          </a:solidFill>
                        </a:rPr>
                        <a:t>Data pre-processing</a:t>
                      </a:r>
                      <a:endParaRPr/>
                    </a:p>
                  </a:txBody>
                  <a:tcPr marT="91425" marB="91425" marR="91425" marL="91425"/>
                </a:tc>
                <a:tc>
                  <a:txBody>
                    <a:bodyPr/>
                    <a:lstStyle/>
                    <a:p>
                      <a:pPr indent="0" lvl="0" marL="0" rtl="0" algn="ctr">
                        <a:spcBef>
                          <a:spcPts val="0"/>
                        </a:spcBef>
                        <a:spcAft>
                          <a:spcPts val="0"/>
                        </a:spcAft>
                        <a:buNone/>
                      </a:pPr>
                      <a:r>
                        <a:rPr lang="en-US"/>
                        <a:t>EDA, Data Preprocessing</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Pembukaan dan Business Understanding</a:t>
                      </a:r>
                      <a:endParaRPr/>
                    </a:p>
                  </a:txBody>
                  <a:tcPr marT="91425" marB="91425" marR="91425" marL="91425"/>
                </a:tc>
              </a:tr>
              <a:tr h="647425">
                <a:tc>
                  <a:txBody>
                    <a:bodyPr/>
                    <a:lstStyle/>
                    <a:p>
                      <a:pPr indent="0" lvl="0" marL="0" rtl="0" algn="l">
                        <a:spcBef>
                          <a:spcPts val="0"/>
                        </a:spcBef>
                        <a:spcAft>
                          <a:spcPts val="0"/>
                        </a:spcAft>
                        <a:buNone/>
                      </a:pPr>
                      <a:r>
                        <a:rPr lang="en-US"/>
                        <a:t>Susi Ninik Mahudi</a:t>
                      </a:r>
                      <a:endParaRPr/>
                    </a:p>
                  </a:txBody>
                  <a:tcPr marT="91425" marB="91425" marR="91425" marL="91425"/>
                </a:tc>
                <a:tc>
                  <a:txBody>
                    <a:bodyPr/>
                    <a:lstStyle/>
                    <a:p>
                      <a:pPr indent="0" lvl="0" marL="0" rtl="0" algn="ctr">
                        <a:spcBef>
                          <a:spcPts val="0"/>
                        </a:spcBef>
                        <a:spcAft>
                          <a:spcPts val="0"/>
                        </a:spcAft>
                        <a:buNone/>
                      </a:pPr>
                      <a:r>
                        <a:rPr lang="en-US"/>
                        <a:t>EDA, </a:t>
                      </a:r>
                      <a:r>
                        <a:rPr lang="en-US">
                          <a:solidFill>
                            <a:srgbClr val="000000"/>
                          </a:solidFill>
                        </a:rPr>
                        <a:t>Data pre-processing</a:t>
                      </a:r>
                      <a:endParaRPr/>
                    </a:p>
                  </a:txBody>
                  <a:tcPr marT="91425" marB="91425" marR="91425" marL="91425"/>
                </a:tc>
                <a:tc>
                  <a:txBody>
                    <a:bodyPr/>
                    <a:lstStyle/>
                    <a:p>
                      <a:pPr indent="0" lvl="0" marL="0" rtl="0" algn="ctr">
                        <a:spcBef>
                          <a:spcPts val="0"/>
                        </a:spcBef>
                        <a:spcAft>
                          <a:spcPts val="0"/>
                        </a:spcAft>
                        <a:buNone/>
                      </a:pPr>
                      <a:r>
                        <a:rPr lang="en-US"/>
                        <a:t>EDA, </a:t>
                      </a:r>
                      <a:r>
                        <a:rPr lang="en-US">
                          <a:solidFill>
                            <a:srgbClr val="000000"/>
                          </a:solidFill>
                        </a:rPr>
                        <a:t>Data Preprocessing, Modelling</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479575">
                <a:tc>
                  <a:txBody>
                    <a:bodyPr/>
                    <a:lstStyle/>
                    <a:p>
                      <a:pPr indent="0" lvl="0" marL="0" rtl="0" algn="l">
                        <a:spcBef>
                          <a:spcPts val="0"/>
                        </a:spcBef>
                        <a:spcAft>
                          <a:spcPts val="0"/>
                        </a:spcAft>
                        <a:buNone/>
                      </a:pPr>
                      <a:r>
                        <a:rPr lang="en-US"/>
                        <a:t>Tiurmauli Rahel Ernita</a:t>
                      </a:r>
                      <a:endParaRPr/>
                    </a:p>
                  </a:txBody>
                  <a:tcPr marT="91425" marB="91425" marR="91425" marL="91425"/>
                </a:tc>
                <a:tc>
                  <a:txBody>
                    <a:bodyPr/>
                    <a:lstStyle/>
                    <a:p>
                      <a:pPr indent="0" lvl="0" marL="0" rtl="0" algn="ctr">
                        <a:spcBef>
                          <a:spcPts val="0"/>
                        </a:spcBef>
                        <a:spcAft>
                          <a:spcPts val="0"/>
                        </a:spcAft>
                        <a:buNone/>
                      </a:pPr>
                      <a:r>
                        <a:rPr lang="en-US"/>
                        <a:t>Data Preprocessing</a:t>
                      </a:r>
                      <a:endParaRPr/>
                    </a:p>
                  </a:txBody>
                  <a:tcPr marT="91425" marB="91425" marR="91425" marL="91425"/>
                </a:tc>
                <a:tc>
                  <a:txBody>
                    <a:bodyPr/>
                    <a:lstStyle/>
                    <a:p>
                      <a:pPr indent="0" lvl="0" marL="0" rtl="0" algn="ctr">
                        <a:spcBef>
                          <a:spcPts val="0"/>
                        </a:spcBef>
                        <a:spcAft>
                          <a:spcPts val="0"/>
                        </a:spcAft>
                        <a:buNone/>
                      </a:pPr>
                      <a:r>
                        <a:rPr lang="en-US"/>
                        <a:t>EDA, </a:t>
                      </a:r>
                      <a:r>
                        <a:rPr lang="en-US">
                          <a:solidFill>
                            <a:srgbClr val="000000"/>
                          </a:solidFill>
                        </a:rPr>
                        <a:t>Data Preprocessing</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en-US"/>
                        <a:t>EDA</a:t>
                      </a:r>
                      <a:endParaRPr/>
                    </a:p>
                  </a:txBody>
                  <a:tcPr marT="91425" marB="91425" marR="91425" marL="91425"/>
                </a:tc>
              </a:tr>
              <a:tr h="479575">
                <a:tc>
                  <a:txBody>
                    <a:bodyPr/>
                    <a:lstStyle/>
                    <a:p>
                      <a:pPr indent="0" lvl="0" marL="0" rtl="0" algn="l">
                        <a:spcBef>
                          <a:spcPts val="0"/>
                        </a:spcBef>
                        <a:spcAft>
                          <a:spcPts val="0"/>
                        </a:spcAft>
                        <a:buNone/>
                      </a:pPr>
                      <a:r>
                        <a:rPr lang="en-US"/>
                        <a:t>Tsaniya Rivai</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Stage 0</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t>
                      </a:r>
                      <a:endParaRPr/>
                    </a:p>
                  </a:txBody>
                  <a:tcPr marT="91425" marB="91425" marR="91425" marL="91425"/>
                </a:tc>
                <a:tc>
                  <a:txBody>
                    <a:bodyPr/>
                    <a:lstStyle/>
                    <a:p>
                      <a:pPr indent="0" lvl="0" marL="0" rtl="0" algn="ctr">
                        <a:spcBef>
                          <a:spcPts val="0"/>
                        </a:spcBef>
                        <a:spcAft>
                          <a:spcPts val="0"/>
                        </a:spcAft>
                        <a:buNone/>
                      </a:pPr>
                      <a:r>
                        <a:rPr lang="en-US"/>
                        <a:t>Business Recommendation</a:t>
                      </a:r>
                      <a:endParaRPr/>
                    </a:p>
                  </a:txBody>
                  <a:tcPr marT="91425" marB="91425" marR="91425" marL="91425"/>
                </a:tc>
              </a:tr>
              <a:tr h="815300">
                <a:tc>
                  <a:txBody>
                    <a:bodyPr/>
                    <a:lstStyle/>
                    <a:p>
                      <a:pPr indent="0" lvl="0" marL="0" rtl="0" algn="l">
                        <a:spcBef>
                          <a:spcPts val="0"/>
                        </a:spcBef>
                        <a:spcAft>
                          <a:spcPts val="0"/>
                        </a:spcAft>
                        <a:buNone/>
                      </a:pPr>
                      <a:r>
                        <a:rPr lang="en-US"/>
                        <a:t>Ranggasena T</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EDA, Data Preprocessing, Modelling &amp; Machine Learning</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Machine learning, Modelling &amp; Evaluation</a:t>
                      </a:r>
                      <a:endParaRPr/>
                    </a:p>
                  </a:txBody>
                  <a:tcPr marT="91425" marB="91425" marR="91425" marL="914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nvSpPr>
        <p:spPr>
          <a:xfrm>
            <a:off x="1041725" y="1887700"/>
            <a:ext cx="10533000" cy="3955800"/>
          </a:xfrm>
          <a:prstGeom prst="rect">
            <a:avLst/>
          </a:prstGeom>
          <a:noFill/>
          <a:ln>
            <a:noFill/>
          </a:ln>
        </p:spPr>
        <p:txBody>
          <a:bodyPr anchorCtr="0" anchor="t" bIns="45700" lIns="91425" spcFirstLastPara="1" rIns="91425" wrap="square" tIns="45700">
            <a:spAutoFit/>
          </a:bodyPr>
          <a:lstStyle/>
          <a:p>
            <a:pPr indent="0" lvl="0" marL="0" rtl="0" algn="just">
              <a:lnSpc>
                <a:spcPct val="165000"/>
              </a:lnSpc>
              <a:spcBef>
                <a:spcPts val="0"/>
              </a:spcBef>
              <a:spcAft>
                <a:spcPts val="0"/>
              </a:spcAft>
              <a:buClr>
                <a:schemeClr val="dk1"/>
              </a:buClr>
              <a:buSzPts val="2000"/>
              <a:buFont typeface="Arial"/>
              <a:buNone/>
            </a:pPr>
            <a:r>
              <a:rPr lang="en-US" sz="2000">
                <a:solidFill>
                  <a:schemeClr val="dk1"/>
                </a:solidFill>
                <a:latin typeface="Dosis"/>
                <a:ea typeface="Dosis"/>
                <a:cs typeface="Dosis"/>
                <a:sym typeface="Dosis"/>
              </a:rPr>
              <a:t>KreditYuk adalah nama tim dari sekelompok data scientist yang mampu memberikan insights dan rekomendasi dari  masalah loan company agar mengurangi dari resiko gagal bayar.</a:t>
            </a:r>
            <a:endParaRPr sz="2000">
              <a:solidFill>
                <a:schemeClr val="dk1"/>
              </a:solidFill>
              <a:latin typeface="Dosis"/>
              <a:ea typeface="Dosis"/>
              <a:cs typeface="Dosis"/>
              <a:sym typeface="Dosis"/>
            </a:endParaRPr>
          </a:p>
          <a:p>
            <a:pPr indent="0" lvl="0" marL="0" rtl="0" algn="just">
              <a:lnSpc>
                <a:spcPct val="165000"/>
              </a:lnSpc>
              <a:spcBef>
                <a:spcPts val="0"/>
              </a:spcBef>
              <a:spcAft>
                <a:spcPts val="0"/>
              </a:spcAft>
              <a:buClr>
                <a:schemeClr val="dk1"/>
              </a:buClr>
              <a:buSzPts val="2000"/>
              <a:buFont typeface="Arial"/>
              <a:buNone/>
            </a:pPr>
            <a:r>
              <a:rPr lang="en-US" sz="2000">
                <a:solidFill>
                  <a:schemeClr val="dk1"/>
                </a:solidFill>
                <a:latin typeface="Dosis"/>
                <a:ea typeface="Dosis"/>
                <a:cs typeface="Dosis"/>
                <a:sym typeface="Dosis"/>
              </a:rPr>
              <a:t>Ada sebuah perusahaan bernama MoneyFree, startup company P2P lending yang berada di India.  Di tahun-tahun pertama nya, mereka mengalami beberapa kesulitan mendeteksi calon nasabah yang mengalami gagal bayar. Untuk memberikan kenyamanan kepada investor, perlu dilakukan analisis kepada calon customer yang beresiko gagal bayar. Tim kami berupaya untuk memberikan solusi berupa analisis prediksi menggunakan machine learning modelling untuk menduga customer-customer yang beresiko gagal bayar serta rekomendasi bisnis kepada perusahaan tersebut.</a:t>
            </a:r>
            <a:endParaRPr sz="2000">
              <a:solidFill>
                <a:schemeClr val="dk1"/>
              </a:solidFill>
              <a:latin typeface="Dosis"/>
              <a:ea typeface="Dosis"/>
              <a:cs typeface="Dosis"/>
              <a:sym typeface="Dosis"/>
            </a:endParaRPr>
          </a:p>
        </p:txBody>
      </p:sp>
      <p:sp>
        <p:nvSpPr>
          <p:cNvPr id="74" name="Google Shape;74;p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22f15ffc1b_0_84"/>
          <p:cNvSpPr txBox="1"/>
          <p:nvPr/>
        </p:nvSpPr>
        <p:spPr>
          <a:xfrm>
            <a:off x="1041725" y="1887700"/>
            <a:ext cx="10533000" cy="29415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Poin dari latar belakang masalah adalah :</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Sebuah Bank mengalami kerugian akibat 12.3% nasabah nya tidak dapat mengembalikan pinjaman</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Jika dirata-rata pinjaman di India </a:t>
            </a:r>
            <a:r>
              <a:rPr lang="en-US" sz="2000">
                <a:solidFill>
                  <a:srgbClr val="202124"/>
                </a:solidFill>
                <a:highlight>
                  <a:srgbClr val="FFFFFF"/>
                </a:highlight>
              </a:rPr>
              <a:t>₹</a:t>
            </a:r>
            <a:r>
              <a:rPr lang="en-US" sz="2000">
                <a:solidFill>
                  <a:schemeClr val="dk1"/>
                </a:solidFill>
                <a:latin typeface="Dosis"/>
                <a:ea typeface="Dosis"/>
                <a:cs typeface="Dosis"/>
                <a:sym typeface="Dosis"/>
              </a:rPr>
              <a:t>20.000, maka kerugian sekitar </a:t>
            </a:r>
            <a:r>
              <a:rPr lang="en-US" sz="2000">
                <a:solidFill>
                  <a:srgbClr val="202124"/>
                </a:solidFill>
                <a:highlight>
                  <a:srgbClr val="FFFFFF"/>
                </a:highlight>
              </a:rPr>
              <a:t>₹</a:t>
            </a:r>
            <a:r>
              <a:rPr lang="en-US" sz="2000">
                <a:solidFill>
                  <a:schemeClr val="dk1"/>
                </a:solidFill>
                <a:latin typeface="Dosis"/>
                <a:ea typeface="Dosis"/>
                <a:cs typeface="Dosis"/>
                <a:sym typeface="Dosis"/>
              </a:rPr>
              <a:t>620jt. Atau sekitar 119 Milyar Rupiah.</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Perlu adanya model yang dapat mempelajari ciri-ciri nasabah yang mengalami kredit macet.</a:t>
            </a:r>
            <a:br>
              <a:rPr b="0" i="0" lang="en-US" sz="20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80" name="Google Shape;80;g122f15ffc1b_0_84"/>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A close up of a logo&#10;&#10;Description automatically generated" id="85" name="Google Shape;85;p3"/>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pic>
        <p:nvPicPr>
          <p:cNvPr descr="A picture containing drawing&#10;&#10;Description automatically generated" id="86" name="Google Shape;86;p3"/>
          <p:cNvPicPr preferRelativeResize="0"/>
          <p:nvPr/>
        </p:nvPicPr>
        <p:blipFill rotWithShape="1">
          <a:blip r:embed="rId4">
            <a:alphaModFix/>
          </a:blip>
          <a:srcRect b="0" l="0" r="0" t="0"/>
          <a:stretch/>
        </p:blipFill>
        <p:spPr>
          <a:xfrm>
            <a:off x="10863470" y="-1"/>
            <a:ext cx="1268910" cy="527647"/>
          </a:xfrm>
          <a:prstGeom prst="rect">
            <a:avLst/>
          </a:prstGeom>
          <a:noFill/>
          <a:ln>
            <a:noFill/>
          </a:ln>
        </p:spPr>
      </p:pic>
      <p:sp>
        <p:nvSpPr>
          <p:cNvPr id="87" name="Google Shape;87;p3"/>
          <p:cNvSpPr txBox="1"/>
          <p:nvPr/>
        </p:nvSpPr>
        <p:spPr>
          <a:xfrm>
            <a:off x="1041713" y="653047"/>
            <a:ext cx="10533000" cy="51672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DATA </a:t>
            </a:r>
            <a:r>
              <a:rPr lang="en-US" sz="2000">
                <a:solidFill>
                  <a:schemeClr val="dk1"/>
                </a:solidFill>
                <a:latin typeface="Dosis"/>
                <a:ea typeface="Dosis"/>
                <a:cs typeface="Dosis"/>
                <a:sym typeface="Dosis"/>
              </a:rPr>
              <a:t>READ</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2000"/>
              <a:buFont typeface="Arial"/>
              <a:buNone/>
            </a:pPr>
            <a:r>
              <a:t/>
            </a:r>
            <a:endParaRPr sz="2000">
              <a:solidFill>
                <a:schemeClr val="dk1"/>
              </a:solidFill>
              <a:latin typeface="Dosis"/>
              <a:ea typeface="Dosis"/>
              <a:cs typeface="Dosis"/>
              <a:sym typeface="Dosis"/>
            </a:endParaRPr>
          </a:p>
        </p:txBody>
      </p:sp>
      <p:sp>
        <p:nvSpPr>
          <p:cNvPr id="88" name="Google Shape;88;p3"/>
          <p:cNvSpPr txBox="1"/>
          <p:nvPr/>
        </p:nvSpPr>
        <p:spPr>
          <a:xfrm>
            <a:off x="1041720" y="101717"/>
            <a:ext cx="7352400" cy="5154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(1-4 slide)</a:t>
            </a:r>
            <a:endParaRPr b="1" i="0" sz="3200" u="none" cap="none" strike="noStrike">
              <a:solidFill>
                <a:srgbClr val="0198A3"/>
              </a:solidFill>
              <a:latin typeface="Montserrat"/>
              <a:ea typeface="Montserrat"/>
              <a:cs typeface="Montserrat"/>
              <a:sym typeface="Montserrat"/>
            </a:endParaRPr>
          </a:p>
        </p:txBody>
      </p:sp>
      <p:pic>
        <p:nvPicPr>
          <p:cNvPr id="89" name="Google Shape;89;p3"/>
          <p:cNvPicPr preferRelativeResize="0"/>
          <p:nvPr/>
        </p:nvPicPr>
        <p:blipFill>
          <a:blip r:embed="rId5">
            <a:alphaModFix/>
          </a:blip>
          <a:stretch>
            <a:fillRect/>
          </a:stretch>
        </p:blipFill>
        <p:spPr>
          <a:xfrm>
            <a:off x="1440261" y="1415400"/>
            <a:ext cx="9735925" cy="625350"/>
          </a:xfrm>
          <a:prstGeom prst="rect">
            <a:avLst/>
          </a:prstGeom>
          <a:noFill/>
          <a:ln>
            <a:noFill/>
          </a:ln>
        </p:spPr>
      </p:pic>
      <p:sp>
        <p:nvSpPr>
          <p:cNvPr id="90" name="Google Shape;90;p3"/>
          <p:cNvSpPr txBox="1"/>
          <p:nvPr/>
        </p:nvSpPr>
        <p:spPr>
          <a:xfrm>
            <a:off x="1041725" y="224165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2000">
                <a:solidFill>
                  <a:schemeClr val="dk1"/>
                </a:solidFill>
                <a:latin typeface="Dosis"/>
                <a:ea typeface="Dosis"/>
                <a:cs typeface="Dosis"/>
                <a:sym typeface="Dosis"/>
              </a:rPr>
              <a:t>Data yang dimiliki memiliki 1 label Risk_Flag, dan 11 features yang terdiri dari 5 kolom numerik, dan 6 kolom bertipe data kategori.</a:t>
            </a:r>
            <a:endParaRPr b="0" i="0" sz="3000" u="none" cap="none" strike="noStrike">
              <a:solidFill>
                <a:schemeClr val="dk1"/>
              </a:solidFill>
              <a:latin typeface="Arial"/>
              <a:ea typeface="Arial"/>
              <a:cs typeface="Arial"/>
              <a:sym typeface="Arial"/>
            </a:endParaRPr>
          </a:p>
        </p:txBody>
      </p:sp>
      <p:pic>
        <p:nvPicPr>
          <p:cNvPr id="91" name="Google Shape;91;p3"/>
          <p:cNvPicPr preferRelativeResize="0"/>
          <p:nvPr/>
        </p:nvPicPr>
        <p:blipFill>
          <a:blip r:embed="rId6">
            <a:alphaModFix/>
          </a:blip>
          <a:stretch>
            <a:fillRect/>
          </a:stretch>
        </p:blipFill>
        <p:spPr>
          <a:xfrm>
            <a:off x="7333162" y="3149750"/>
            <a:ext cx="4241563" cy="3209550"/>
          </a:xfrm>
          <a:prstGeom prst="rect">
            <a:avLst/>
          </a:prstGeom>
          <a:noFill/>
          <a:ln>
            <a:noFill/>
          </a:ln>
        </p:spPr>
      </p:pic>
      <p:sp>
        <p:nvSpPr>
          <p:cNvPr id="92" name="Google Shape;92;p3"/>
          <p:cNvSpPr txBox="1"/>
          <p:nvPr/>
        </p:nvSpPr>
        <p:spPr>
          <a:xfrm>
            <a:off x="1179400" y="3424400"/>
            <a:ext cx="5722800" cy="1923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 terdiri dari 252,000 baris.</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Data memuat data diri nasabah seperti keterangan pendapatan, umur, pekerjaan, status tempat tinggal dll.</a:t>
            </a:r>
            <a:endParaRPr sz="20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A close up of a logo&#10;&#10;Description automatically generated" id="97" name="Google Shape;97;g122f15ffc1b_0_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pic>
        <p:nvPicPr>
          <p:cNvPr descr="A picture containing drawing&#10;&#10;Description automatically generated" id="98" name="Google Shape;98;g122f15ffc1b_0_5"/>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99" name="Google Shape;99;g122f15ffc1b_0_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(1-4 slide)</a:t>
            </a:r>
            <a:endParaRPr b="1" i="0" sz="3200" u="none" cap="none" strike="noStrike">
              <a:solidFill>
                <a:srgbClr val="0198A3"/>
              </a:solidFill>
              <a:latin typeface="Montserrat"/>
              <a:ea typeface="Montserrat"/>
              <a:cs typeface="Montserrat"/>
              <a:sym typeface="Montserrat"/>
            </a:endParaRPr>
          </a:p>
        </p:txBody>
      </p:sp>
      <p:pic>
        <p:nvPicPr>
          <p:cNvPr id="100" name="Google Shape;100;g122f15ffc1b_0_5"/>
          <p:cNvPicPr preferRelativeResize="0"/>
          <p:nvPr/>
        </p:nvPicPr>
        <p:blipFill>
          <a:blip r:embed="rId5">
            <a:alphaModFix/>
          </a:blip>
          <a:stretch>
            <a:fillRect/>
          </a:stretch>
        </p:blipFill>
        <p:spPr>
          <a:xfrm>
            <a:off x="1229045" y="1311375"/>
            <a:ext cx="4679430" cy="2054675"/>
          </a:xfrm>
          <a:prstGeom prst="rect">
            <a:avLst/>
          </a:prstGeom>
          <a:noFill/>
          <a:ln>
            <a:noFill/>
          </a:ln>
        </p:spPr>
      </p:pic>
      <p:sp>
        <p:nvSpPr>
          <p:cNvPr id="101" name="Google Shape;101;g122f15ffc1b_0_5"/>
          <p:cNvSpPr txBox="1"/>
          <p:nvPr/>
        </p:nvSpPr>
        <p:spPr>
          <a:xfrm>
            <a:off x="1150375" y="6194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lang="en-US" sz="2000">
                <a:solidFill>
                  <a:schemeClr val="dk1"/>
                </a:solidFill>
                <a:latin typeface="Dosis"/>
                <a:ea typeface="Dosis"/>
                <a:cs typeface="Dosis"/>
                <a:sym typeface="Dosis"/>
              </a:rPr>
              <a:t>DISTRIBUSI DATA</a:t>
            </a:r>
            <a:endParaRPr/>
          </a:p>
        </p:txBody>
      </p:sp>
      <p:pic>
        <p:nvPicPr>
          <p:cNvPr id="102" name="Google Shape;102;g122f15ffc1b_0_5"/>
          <p:cNvPicPr preferRelativeResize="0"/>
          <p:nvPr/>
        </p:nvPicPr>
        <p:blipFill>
          <a:blip r:embed="rId6">
            <a:alphaModFix/>
          </a:blip>
          <a:stretch>
            <a:fillRect/>
          </a:stretch>
        </p:blipFill>
        <p:spPr>
          <a:xfrm>
            <a:off x="1203050" y="3721974"/>
            <a:ext cx="4731413" cy="2054676"/>
          </a:xfrm>
          <a:prstGeom prst="rect">
            <a:avLst/>
          </a:prstGeom>
          <a:noFill/>
          <a:ln>
            <a:noFill/>
          </a:ln>
        </p:spPr>
      </p:pic>
      <p:pic>
        <p:nvPicPr>
          <p:cNvPr id="103" name="Google Shape;103;g122f15ffc1b_0_5"/>
          <p:cNvPicPr preferRelativeResize="0"/>
          <p:nvPr/>
        </p:nvPicPr>
        <p:blipFill>
          <a:blip r:embed="rId7">
            <a:alphaModFix/>
          </a:blip>
          <a:stretch>
            <a:fillRect/>
          </a:stretch>
        </p:blipFill>
        <p:spPr>
          <a:xfrm>
            <a:off x="6654331" y="1311377"/>
            <a:ext cx="4731418" cy="2054674"/>
          </a:xfrm>
          <a:prstGeom prst="rect">
            <a:avLst/>
          </a:prstGeom>
          <a:noFill/>
          <a:ln>
            <a:noFill/>
          </a:ln>
        </p:spPr>
      </p:pic>
      <p:sp>
        <p:nvSpPr>
          <p:cNvPr id="104" name="Google Shape;104;g122f15ffc1b_0_5"/>
          <p:cNvSpPr txBox="1"/>
          <p:nvPr/>
        </p:nvSpPr>
        <p:spPr>
          <a:xfrm>
            <a:off x="6223350" y="3787375"/>
            <a:ext cx="5162400" cy="1923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Sebaran data cenderung normal dan tidak ada outliers.</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Variable numerikal perlu di standarisasi agar tidak diskriminatif.</a:t>
            </a:r>
            <a:endParaRPr sz="20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g122f15ffc1b_0_2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pic>
        <p:nvPicPr>
          <p:cNvPr descr="A picture containing drawing&#10;&#10;Description automatically generated" id="110" name="Google Shape;110;g122f15ffc1b_0_22"/>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11" name="Google Shape;111;g122f15ffc1b_0_22"/>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(1-4 slide)</a:t>
            </a:r>
            <a:endParaRPr b="1" i="0" sz="3200" u="none" cap="none" strike="noStrike">
              <a:solidFill>
                <a:srgbClr val="0198A3"/>
              </a:solidFill>
              <a:latin typeface="Montserrat"/>
              <a:ea typeface="Montserrat"/>
              <a:cs typeface="Montserrat"/>
              <a:sym typeface="Montserrat"/>
            </a:endParaRPr>
          </a:p>
        </p:txBody>
      </p:sp>
      <p:sp>
        <p:nvSpPr>
          <p:cNvPr id="112" name="Google Shape;112;g122f15ffc1b_0_22"/>
          <p:cNvSpPr txBox="1"/>
          <p:nvPr/>
        </p:nvSpPr>
        <p:spPr>
          <a:xfrm>
            <a:off x="1150375" y="6194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65000"/>
              </a:lnSpc>
              <a:spcBef>
                <a:spcPts val="0"/>
              </a:spcBef>
              <a:spcAft>
                <a:spcPts val="0"/>
              </a:spcAft>
              <a:buNone/>
            </a:pPr>
            <a:r>
              <a:rPr lang="en-US" sz="2000">
                <a:solidFill>
                  <a:schemeClr val="dk1"/>
                </a:solidFill>
                <a:latin typeface="Dosis"/>
                <a:ea typeface="Dosis"/>
                <a:cs typeface="Dosis"/>
                <a:sym typeface="Dosis"/>
              </a:rPr>
              <a:t>DISTRIBUSI DATA</a:t>
            </a:r>
            <a:endParaRPr/>
          </a:p>
        </p:txBody>
      </p:sp>
      <p:sp>
        <p:nvSpPr>
          <p:cNvPr id="113" name="Google Shape;113;g122f15ffc1b_0_22"/>
          <p:cNvSpPr txBox="1"/>
          <p:nvPr/>
        </p:nvSpPr>
        <p:spPr>
          <a:xfrm>
            <a:off x="5810875" y="3841450"/>
            <a:ext cx="5574900" cy="2432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Mayoritas nasabah ada di umur aktif.</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Mayoritas nasabah berstatus belum menikah.</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Mayoritas nasabah masih berstatus sewa untuk tempat tinggal.</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Perlu dilakukan oversampling pada data imbalance.</a:t>
            </a:r>
            <a:endParaRPr sz="2000">
              <a:solidFill>
                <a:schemeClr val="dk1"/>
              </a:solidFill>
              <a:latin typeface="Dosis"/>
              <a:ea typeface="Dosis"/>
              <a:cs typeface="Dosis"/>
              <a:sym typeface="Dosis"/>
            </a:endParaRPr>
          </a:p>
        </p:txBody>
      </p:sp>
      <p:pic>
        <p:nvPicPr>
          <p:cNvPr id="114" name="Google Shape;114;g122f15ffc1b_0_22"/>
          <p:cNvPicPr preferRelativeResize="0"/>
          <p:nvPr/>
        </p:nvPicPr>
        <p:blipFill>
          <a:blip r:embed="rId5">
            <a:alphaModFix/>
          </a:blip>
          <a:stretch>
            <a:fillRect/>
          </a:stretch>
        </p:blipFill>
        <p:spPr>
          <a:xfrm>
            <a:off x="1356850" y="1348650"/>
            <a:ext cx="4114799" cy="2406630"/>
          </a:xfrm>
          <a:prstGeom prst="rect">
            <a:avLst/>
          </a:prstGeom>
          <a:noFill/>
          <a:ln>
            <a:noFill/>
          </a:ln>
        </p:spPr>
      </p:pic>
      <p:pic>
        <p:nvPicPr>
          <p:cNvPr id="115" name="Google Shape;115;g122f15ffc1b_0_22"/>
          <p:cNvPicPr preferRelativeResize="0"/>
          <p:nvPr/>
        </p:nvPicPr>
        <p:blipFill>
          <a:blip r:embed="rId6">
            <a:alphaModFix/>
          </a:blip>
          <a:stretch>
            <a:fillRect/>
          </a:stretch>
        </p:blipFill>
        <p:spPr>
          <a:xfrm>
            <a:off x="1356850" y="3835122"/>
            <a:ext cx="4114799" cy="2373953"/>
          </a:xfrm>
          <a:prstGeom prst="rect">
            <a:avLst/>
          </a:prstGeom>
          <a:noFill/>
          <a:ln>
            <a:noFill/>
          </a:ln>
        </p:spPr>
      </p:pic>
      <p:pic>
        <p:nvPicPr>
          <p:cNvPr id="116" name="Google Shape;116;g122f15ffc1b_0_22"/>
          <p:cNvPicPr preferRelativeResize="0"/>
          <p:nvPr/>
        </p:nvPicPr>
        <p:blipFill>
          <a:blip r:embed="rId7">
            <a:alphaModFix/>
          </a:blip>
          <a:stretch>
            <a:fillRect/>
          </a:stretch>
        </p:blipFill>
        <p:spPr>
          <a:xfrm>
            <a:off x="5810875" y="1442195"/>
            <a:ext cx="4114799" cy="221953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A picture containing drawing&#10;&#10;Description automatically generated" id="121" name="Google Shape;121;gcf82d40dce_0_2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22" name="Google Shape;122;gcf82d40dce_0_26"/>
          <p:cNvSpPr txBox="1"/>
          <p:nvPr/>
        </p:nvSpPr>
        <p:spPr>
          <a:xfrm>
            <a:off x="1076825" y="3438075"/>
            <a:ext cx="470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65000"/>
              </a:lnSpc>
              <a:spcBef>
                <a:spcPts val="0"/>
              </a:spcBef>
              <a:spcAft>
                <a:spcPts val="0"/>
              </a:spcAft>
              <a:buClr>
                <a:srgbClr val="000000"/>
              </a:buClr>
              <a:buSzPts val="2000"/>
              <a:buFont typeface="Arial"/>
              <a:buNone/>
            </a:pPr>
            <a:r>
              <a:rPr lang="en-US" sz="2000">
                <a:solidFill>
                  <a:schemeClr val="dk1"/>
                </a:solidFill>
                <a:latin typeface="Dosis"/>
                <a:ea typeface="Dosis"/>
                <a:cs typeface="Dosis"/>
                <a:sym typeface="Dosis"/>
              </a:rPr>
              <a:t>Tidak ditemukan missing value ataupun string kosong pada dataset ini.</a:t>
            </a:r>
            <a:endParaRPr b="0" i="0" sz="2000" u="none" cap="none" strike="noStrike">
              <a:solidFill>
                <a:schemeClr val="dk1"/>
              </a:solidFill>
              <a:latin typeface="Dosis"/>
              <a:ea typeface="Dosis"/>
              <a:cs typeface="Dosis"/>
              <a:sym typeface="Dosis"/>
            </a:endParaRPr>
          </a:p>
        </p:txBody>
      </p:sp>
      <p:sp>
        <p:nvSpPr>
          <p:cNvPr id="123" name="Google Shape;123;gcf82d40dce_0_26"/>
          <p:cNvSpPr txBox="1"/>
          <p:nvPr/>
        </p:nvSpPr>
        <p:spPr>
          <a:xfrm>
            <a:off x="909420" y="527642"/>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pic>
        <p:nvPicPr>
          <p:cNvPr id="124" name="Google Shape;124;gcf82d40dce_0_26"/>
          <p:cNvPicPr preferRelativeResize="0"/>
          <p:nvPr/>
        </p:nvPicPr>
        <p:blipFill>
          <a:blip r:embed="rId4">
            <a:alphaModFix/>
          </a:blip>
          <a:stretch>
            <a:fillRect/>
          </a:stretch>
        </p:blipFill>
        <p:spPr>
          <a:xfrm>
            <a:off x="6177996" y="1943925"/>
            <a:ext cx="5390074" cy="3616199"/>
          </a:xfrm>
          <a:prstGeom prst="rect">
            <a:avLst/>
          </a:prstGeom>
          <a:noFill/>
          <a:ln>
            <a:noFill/>
          </a:ln>
        </p:spPr>
      </p:pic>
      <p:pic>
        <p:nvPicPr>
          <p:cNvPr id="125" name="Google Shape;125;gcf82d40dce_0_26"/>
          <p:cNvPicPr preferRelativeResize="0"/>
          <p:nvPr/>
        </p:nvPicPr>
        <p:blipFill>
          <a:blip r:embed="rId5">
            <a:alphaModFix/>
          </a:blip>
          <a:stretch>
            <a:fillRect/>
          </a:stretch>
        </p:blipFill>
        <p:spPr>
          <a:xfrm>
            <a:off x="1076826" y="2111875"/>
            <a:ext cx="4704600" cy="7858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A close up of a logo&#10;&#10;Description automatically generated" id="130" name="Google Shape;130;gcf82d40dce_0_15"/>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pic>
        <p:nvPicPr>
          <p:cNvPr descr="A picture containing drawing&#10;&#10;Description automatically generated" id="131" name="Google Shape;131;gcf82d40dce_0_15"/>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32" name="Google Shape;132;gcf82d40dce_0_15"/>
          <p:cNvSpPr txBox="1"/>
          <p:nvPr/>
        </p:nvSpPr>
        <p:spPr>
          <a:xfrm>
            <a:off x="959101" y="85200"/>
            <a:ext cx="88302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(Feature Encoding)</a:t>
            </a:r>
            <a:endParaRPr b="1" i="0" sz="3200" u="none" cap="none" strike="noStrike">
              <a:solidFill>
                <a:srgbClr val="0198A3"/>
              </a:solidFill>
              <a:latin typeface="Montserrat"/>
              <a:ea typeface="Montserrat"/>
              <a:cs typeface="Montserrat"/>
              <a:sym typeface="Montserrat"/>
            </a:endParaRPr>
          </a:p>
        </p:txBody>
      </p:sp>
      <p:pic>
        <p:nvPicPr>
          <p:cNvPr id="133" name="Google Shape;133;gcf82d40dce_0_15"/>
          <p:cNvPicPr preferRelativeResize="0"/>
          <p:nvPr/>
        </p:nvPicPr>
        <p:blipFill>
          <a:blip r:embed="rId5">
            <a:alphaModFix/>
          </a:blip>
          <a:stretch>
            <a:fillRect/>
          </a:stretch>
        </p:blipFill>
        <p:spPr>
          <a:xfrm>
            <a:off x="1174975" y="1194502"/>
            <a:ext cx="6323900" cy="1637200"/>
          </a:xfrm>
          <a:prstGeom prst="rect">
            <a:avLst/>
          </a:prstGeom>
          <a:noFill/>
          <a:ln>
            <a:noFill/>
          </a:ln>
        </p:spPr>
      </p:pic>
      <p:sp>
        <p:nvSpPr>
          <p:cNvPr id="134" name="Google Shape;134;gcf82d40dce_0_15"/>
          <p:cNvSpPr txBox="1"/>
          <p:nvPr/>
        </p:nvSpPr>
        <p:spPr>
          <a:xfrm>
            <a:off x="1174975" y="2916975"/>
            <a:ext cx="10284600" cy="10011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2000"/>
              <a:buFont typeface="Dosis"/>
              <a:buAutoNum type="arabicPeriod"/>
            </a:pPr>
            <a:r>
              <a:rPr lang="en-US" sz="2000">
                <a:solidFill>
                  <a:schemeClr val="dk1"/>
                </a:solidFill>
                <a:latin typeface="Dosis"/>
                <a:ea typeface="Dosis"/>
                <a:cs typeface="Dosis"/>
                <a:sym typeface="Dosis"/>
              </a:rPr>
              <a:t>Seluruh data numerik di standarisasi, tujuannya agar saat dimasukan kedalam model data memiliki besaran secara adil.</a:t>
            </a:r>
            <a:endParaRPr b="0" i="0" sz="2000" u="none" cap="none" strike="noStrike">
              <a:solidFill>
                <a:schemeClr val="dk1"/>
              </a:solidFill>
              <a:latin typeface="Dosis"/>
              <a:ea typeface="Dosis"/>
              <a:cs typeface="Dosis"/>
              <a:sym typeface="Dosis"/>
            </a:endParaRPr>
          </a:p>
        </p:txBody>
      </p:sp>
      <p:pic>
        <p:nvPicPr>
          <p:cNvPr id="135" name="Google Shape;135;gcf82d40dce_0_15"/>
          <p:cNvPicPr preferRelativeResize="0"/>
          <p:nvPr/>
        </p:nvPicPr>
        <p:blipFill>
          <a:blip r:embed="rId6">
            <a:alphaModFix/>
          </a:blip>
          <a:stretch>
            <a:fillRect/>
          </a:stretch>
        </p:blipFill>
        <p:spPr>
          <a:xfrm>
            <a:off x="1174975" y="3746027"/>
            <a:ext cx="6323900" cy="1728134"/>
          </a:xfrm>
          <a:prstGeom prst="rect">
            <a:avLst/>
          </a:prstGeom>
          <a:noFill/>
          <a:ln>
            <a:noFill/>
          </a:ln>
        </p:spPr>
      </p:pic>
      <p:sp>
        <p:nvSpPr>
          <p:cNvPr id="136" name="Google Shape;136;gcf82d40dce_0_15"/>
          <p:cNvSpPr txBox="1"/>
          <p:nvPr/>
        </p:nvSpPr>
        <p:spPr>
          <a:xfrm>
            <a:off x="1174975" y="5550350"/>
            <a:ext cx="1028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2. Variable kategorikal Married/Single dan Car_Ownership dilakukan label encoding menggunakan fungsi map.</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A close up of a logo&#10;&#10;Description automatically generated" id="141" name="Google Shape;141;g122f15ffc1b_0_42"/>
          <p:cNvPicPr preferRelativeResize="0"/>
          <p:nvPr/>
        </p:nvPicPr>
        <p:blipFill rotWithShape="1">
          <a:blip r:embed="rId3">
            <a:alphaModFix amt="71000"/>
          </a:blip>
          <a:srcRect b="0" l="0" r="0" t="0"/>
          <a:stretch/>
        </p:blipFill>
        <p:spPr>
          <a:xfrm>
            <a:off x="-13753" y="696642"/>
            <a:ext cx="12192000" cy="5080000"/>
          </a:xfrm>
          <a:prstGeom prst="rect">
            <a:avLst/>
          </a:prstGeom>
          <a:noFill/>
          <a:ln>
            <a:noFill/>
          </a:ln>
        </p:spPr>
      </p:pic>
      <p:pic>
        <p:nvPicPr>
          <p:cNvPr descr="A picture containing drawing&#10;&#10;Description automatically generated" id="142" name="Google Shape;142;g122f15ffc1b_0_42"/>
          <p:cNvPicPr preferRelativeResize="0"/>
          <p:nvPr/>
        </p:nvPicPr>
        <p:blipFill rotWithShape="1">
          <a:blip r:embed="rId4">
            <a:alphaModFix/>
          </a:blip>
          <a:srcRect b="0" l="0" r="0" t="0"/>
          <a:stretch/>
        </p:blipFill>
        <p:spPr>
          <a:xfrm>
            <a:off x="10863470" y="-1"/>
            <a:ext cx="1268910" cy="527648"/>
          </a:xfrm>
          <a:prstGeom prst="rect">
            <a:avLst/>
          </a:prstGeom>
          <a:noFill/>
          <a:ln>
            <a:noFill/>
          </a:ln>
        </p:spPr>
      </p:pic>
      <p:sp>
        <p:nvSpPr>
          <p:cNvPr id="143" name="Google Shape;143;g122f15ffc1b_0_42"/>
          <p:cNvSpPr txBox="1"/>
          <p:nvPr/>
        </p:nvSpPr>
        <p:spPr>
          <a:xfrm>
            <a:off x="959101" y="85200"/>
            <a:ext cx="88302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 (Feature Encoding)</a:t>
            </a:r>
            <a:endParaRPr b="1" i="0" sz="3200" u="none" cap="none" strike="noStrike">
              <a:solidFill>
                <a:srgbClr val="0198A3"/>
              </a:solidFill>
              <a:latin typeface="Montserrat"/>
              <a:ea typeface="Montserrat"/>
              <a:cs typeface="Montserrat"/>
              <a:sym typeface="Montserrat"/>
            </a:endParaRPr>
          </a:p>
        </p:txBody>
      </p:sp>
      <p:sp>
        <p:nvSpPr>
          <p:cNvPr id="144" name="Google Shape;144;g122f15ffc1b_0_42"/>
          <p:cNvSpPr txBox="1"/>
          <p:nvPr/>
        </p:nvSpPr>
        <p:spPr>
          <a:xfrm>
            <a:off x="1174975" y="2445025"/>
            <a:ext cx="1028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3. Kolom House_Ownership kita lakukan One Hot Encoding</a:t>
            </a:r>
            <a:endParaRPr b="0" i="0" sz="2000" u="none" cap="none" strike="noStrike">
              <a:solidFill>
                <a:schemeClr val="dk1"/>
              </a:solidFill>
              <a:latin typeface="Dosis"/>
              <a:ea typeface="Dosis"/>
              <a:cs typeface="Dosis"/>
              <a:sym typeface="Dosis"/>
            </a:endParaRPr>
          </a:p>
        </p:txBody>
      </p:sp>
      <p:sp>
        <p:nvSpPr>
          <p:cNvPr id="145" name="Google Shape;145;g122f15ffc1b_0_42"/>
          <p:cNvSpPr txBox="1"/>
          <p:nvPr/>
        </p:nvSpPr>
        <p:spPr>
          <a:xfrm>
            <a:off x="1174975" y="4775550"/>
            <a:ext cx="10284600" cy="10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000">
                <a:solidFill>
                  <a:schemeClr val="dk1"/>
                </a:solidFill>
                <a:latin typeface="Dosis"/>
                <a:ea typeface="Dosis"/>
                <a:cs typeface="Dosis"/>
                <a:sym typeface="Dosis"/>
              </a:rPr>
              <a:t>4. Untuk variable yang high cardinal data, kami rubah menggunakan metode </a:t>
            </a:r>
            <a:r>
              <a:rPr lang="en-US" sz="2000">
                <a:solidFill>
                  <a:schemeClr val="dk1"/>
                </a:solidFill>
                <a:latin typeface="Dosis"/>
                <a:ea typeface="Dosis"/>
                <a:cs typeface="Dosis"/>
                <a:sym typeface="Dosis"/>
              </a:rPr>
              <a:t>frekuensi</a:t>
            </a:r>
            <a:r>
              <a:rPr lang="en-US" sz="2000">
                <a:solidFill>
                  <a:schemeClr val="dk1"/>
                </a:solidFill>
                <a:latin typeface="Dosis"/>
                <a:ea typeface="Dosis"/>
                <a:cs typeface="Dosis"/>
                <a:sym typeface="Dosis"/>
              </a:rPr>
              <a:t>. Agar tidak kehilangan informasi dari feature ini, maka feature ini tetap kami bawa untuk model.</a:t>
            </a:r>
            <a:endParaRPr b="0" i="0" sz="2000" u="none" cap="none" strike="noStrike">
              <a:solidFill>
                <a:schemeClr val="dk1"/>
              </a:solidFill>
              <a:latin typeface="Dosis"/>
              <a:ea typeface="Dosis"/>
              <a:cs typeface="Dosis"/>
              <a:sym typeface="Dosis"/>
            </a:endParaRPr>
          </a:p>
        </p:txBody>
      </p:sp>
      <p:pic>
        <p:nvPicPr>
          <p:cNvPr id="146" name="Google Shape;146;g122f15ffc1b_0_42"/>
          <p:cNvPicPr preferRelativeResize="0"/>
          <p:nvPr/>
        </p:nvPicPr>
        <p:blipFill>
          <a:blip r:embed="rId5">
            <a:alphaModFix/>
          </a:blip>
          <a:stretch>
            <a:fillRect/>
          </a:stretch>
        </p:blipFill>
        <p:spPr>
          <a:xfrm>
            <a:off x="1174975" y="1236475"/>
            <a:ext cx="6323900" cy="1044623"/>
          </a:xfrm>
          <a:prstGeom prst="rect">
            <a:avLst/>
          </a:prstGeom>
          <a:noFill/>
          <a:ln>
            <a:noFill/>
          </a:ln>
        </p:spPr>
      </p:pic>
      <p:pic>
        <p:nvPicPr>
          <p:cNvPr id="147" name="Google Shape;147;g122f15ffc1b_0_42"/>
          <p:cNvPicPr preferRelativeResize="0"/>
          <p:nvPr/>
        </p:nvPicPr>
        <p:blipFill>
          <a:blip r:embed="rId6">
            <a:alphaModFix/>
          </a:blip>
          <a:stretch>
            <a:fillRect/>
          </a:stretch>
        </p:blipFill>
        <p:spPr>
          <a:xfrm>
            <a:off x="1174975" y="3018672"/>
            <a:ext cx="6323901" cy="138638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